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slideLayout" Target="../slideLayouts/slideLayout7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95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343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3191"/>
            <a:ext cx="41226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Recommendations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793790" y="1636276"/>
            <a:ext cx="7556421" cy="1159907"/>
          </a:xfrm>
          <a:prstGeom prst="roundRect">
            <a:avLst>
              <a:gd name="adj" fmla="val 9460"/>
            </a:avLst>
          </a:prstGeom>
          <a:solidFill>
            <a:srgbClr val="FAF9F5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1613416"/>
            <a:ext cx="7556421" cy="91440"/>
          </a:xfrm>
          <a:prstGeom prst="roundRect">
            <a:avLst>
              <a:gd name="adj" fmla="val 72930"/>
            </a:avLst>
          </a:prstGeom>
          <a:solidFill>
            <a:srgbClr val="C3643D"/>
          </a:solidFill>
          <a:ln/>
        </p:spPr>
      </p:sp>
      <p:sp>
        <p:nvSpPr>
          <p:cNvPr id="6" name="Shape 3"/>
          <p:cNvSpPr/>
          <p:nvPr/>
        </p:nvSpPr>
        <p:spPr>
          <a:xfrm>
            <a:off x="4333875" y="1398151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C3643D"/>
          </a:solidFill>
          <a:ln/>
        </p:spPr>
      </p:sp>
      <p:sp>
        <p:nvSpPr>
          <p:cNvPr id="7" name="Text 4"/>
          <p:cNvSpPr/>
          <p:nvPr/>
        </p:nvSpPr>
        <p:spPr>
          <a:xfrm>
            <a:off x="4476750" y="151721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75360" y="203311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Boost Subscriptions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75360" y="2376368"/>
            <a:ext cx="719328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for subscribers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93790" y="3193018"/>
            <a:ext cx="7556421" cy="1159907"/>
          </a:xfrm>
          <a:prstGeom prst="roundRect">
            <a:avLst>
              <a:gd name="adj" fmla="val 9460"/>
            </a:avLst>
          </a:prstGeom>
          <a:solidFill>
            <a:srgbClr val="FAF9F5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170158"/>
            <a:ext cx="7556421" cy="91440"/>
          </a:xfrm>
          <a:prstGeom prst="roundRect">
            <a:avLst>
              <a:gd name="adj" fmla="val 72930"/>
            </a:avLst>
          </a:prstGeom>
          <a:solidFill>
            <a:srgbClr val="C3643D"/>
          </a:solidFill>
          <a:ln/>
        </p:spPr>
      </p:sp>
      <p:sp>
        <p:nvSpPr>
          <p:cNvPr id="12" name="Shape 9"/>
          <p:cNvSpPr/>
          <p:nvPr/>
        </p:nvSpPr>
        <p:spPr>
          <a:xfrm>
            <a:off x="4333875" y="295489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C3643D"/>
          </a:solidFill>
          <a:ln/>
        </p:spPr>
      </p:sp>
      <p:sp>
        <p:nvSpPr>
          <p:cNvPr id="13" name="Text 10"/>
          <p:cNvSpPr/>
          <p:nvPr/>
        </p:nvSpPr>
        <p:spPr>
          <a:xfrm>
            <a:off x="4476750" y="3073956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975360" y="358985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Loyalty Programs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75360" y="3933111"/>
            <a:ext cx="719328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increase retention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93790" y="4749760"/>
            <a:ext cx="7556421" cy="1159907"/>
          </a:xfrm>
          <a:prstGeom prst="roundRect">
            <a:avLst>
              <a:gd name="adj" fmla="val 9460"/>
            </a:avLst>
          </a:prstGeom>
          <a:solidFill>
            <a:srgbClr val="FAF9F5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4726900"/>
            <a:ext cx="7556421" cy="91440"/>
          </a:xfrm>
          <a:prstGeom prst="roundRect">
            <a:avLst>
              <a:gd name="adj" fmla="val 72930"/>
            </a:avLst>
          </a:prstGeom>
          <a:solidFill>
            <a:srgbClr val="C3643D"/>
          </a:solidFill>
          <a:ln/>
        </p:spPr>
      </p:sp>
      <p:sp>
        <p:nvSpPr>
          <p:cNvPr id="18" name="Shape 15"/>
          <p:cNvSpPr/>
          <p:nvPr/>
        </p:nvSpPr>
        <p:spPr>
          <a:xfrm>
            <a:off x="4333875" y="4511635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C3643D"/>
          </a:solidFill>
          <a:ln/>
        </p:spPr>
      </p:sp>
      <p:sp>
        <p:nvSpPr>
          <p:cNvPr id="19" name="Text 16"/>
          <p:cNvSpPr/>
          <p:nvPr/>
        </p:nvSpPr>
        <p:spPr>
          <a:xfrm>
            <a:off x="4476750" y="463069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975360" y="514659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Targeted Marketing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975360" y="5489853"/>
            <a:ext cx="719328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segments and express users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793790" y="6306503"/>
            <a:ext cx="7556421" cy="1159907"/>
          </a:xfrm>
          <a:prstGeom prst="roundRect">
            <a:avLst>
              <a:gd name="adj" fmla="val 9460"/>
            </a:avLst>
          </a:prstGeom>
          <a:solidFill>
            <a:srgbClr val="FAF9F5"/>
          </a:solidFill>
          <a:ln/>
        </p:spPr>
      </p:sp>
      <p:sp>
        <p:nvSpPr>
          <p:cNvPr id="23" name="Shape 20"/>
          <p:cNvSpPr/>
          <p:nvPr/>
        </p:nvSpPr>
        <p:spPr>
          <a:xfrm>
            <a:off x="793790" y="6283643"/>
            <a:ext cx="7556421" cy="91440"/>
          </a:xfrm>
          <a:prstGeom prst="roundRect">
            <a:avLst>
              <a:gd name="adj" fmla="val 72930"/>
            </a:avLst>
          </a:prstGeom>
          <a:solidFill>
            <a:srgbClr val="C3643D"/>
          </a:solidFill>
          <a:ln/>
        </p:spPr>
      </p:sp>
      <p:sp>
        <p:nvSpPr>
          <p:cNvPr id="24" name="Shape 21"/>
          <p:cNvSpPr/>
          <p:nvPr/>
        </p:nvSpPr>
        <p:spPr>
          <a:xfrm>
            <a:off x="4333875" y="6068378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C3643D"/>
          </a:solidFill>
          <a:ln/>
        </p:spPr>
      </p:sp>
      <p:sp>
        <p:nvSpPr>
          <p:cNvPr id="25" name="Text 22"/>
          <p:cNvSpPr/>
          <p:nvPr/>
        </p:nvSpPr>
        <p:spPr>
          <a:xfrm>
            <a:off x="4476750" y="6187440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975360" y="670333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 Positioning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975360" y="7046595"/>
            <a:ext cx="719328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products in campaigns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200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8231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14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04528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8231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14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704528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8231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14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704528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0096"/>
            <a:ext cx="6514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25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37548"/>
            <a:ext cx="4196358" cy="30480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411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902273"/>
            <a:ext cx="419635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825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37548"/>
            <a:ext cx="4196358" cy="30480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411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902273"/>
            <a:ext cx="419635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825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37548"/>
            <a:ext cx="4196358" cy="30480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411855"/>
            <a:ext cx="2878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902273"/>
            <a:ext cx="41963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794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34476"/>
            <a:ext cx="6407944" cy="30480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999202"/>
            <a:ext cx="640794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794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34476"/>
            <a:ext cx="6407944" cy="30480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999202"/>
            <a:ext cx="640794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69680" y="0"/>
            <a:ext cx="576072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926312"/>
            <a:ext cx="742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30404"/>
            <a:ext cx="3906917" cy="205513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61729" y="3202067"/>
            <a:ext cx="30959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Insight</a:t>
            </a:r>
            <a:endParaRPr lang="en-US" sz="2650" dirty="0"/>
          </a:p>
        </p:txBody>
      </p:sp>
      <p:sp>
        <p:nvSpPr>
          <p:cNvPr id="8" name="Text 3"/>
          <p:cNvSpPr/>
          <p:nvPr/>
        </p:nvSpPr>
        <p:spPr>
          <a:xfrm>
            <a:off x="5261729" y="3854172"/>
            <a:ext cx="309598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261729" y="5078730"/>
            <a:ext cx="309598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4039"/>
            <a:ext cx="68508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82979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478292"/>
            <a:ext cx="7556421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C3643D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3478292"/>
            <a:ext cx="121920" cy="1345168"/>
          </a:xfrm>
          <a:prstGeom prst="roundRect">
            <a:avLst>
              <a:gd name="adj" fmla="val 78139"/>
            </a:avLst>
          </a:prstGeom>
          <a:solidFill>
            <a:srgbClr val="C3643D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3735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4226004"/>
            <a:ext cx="695039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050274"/>
            <a:ext cx="7556421" cy="1345168"/>
          </a:xfrm>
          <a:prstGeom prst="roundRect">
            <a:avLst>
              <a:gd name="adj" fmla="val 10876"/>
            </a:avLst>
          </a:prstGeom>
          <a:solidFill>
            <a:srgbClr val="FAF9F5"/>
          </a:solidFill>
          <a:ln w="30480">
            <a:solidFill>
              <a:srgbClr val="C3643D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310" y="5050274"/>
            <a:ext cx="121920" cy="1345168"/>
          </a:xfrm>
          <a:prstGeom prst="roundRect">
            <a:avLst>
              <a:gd name="adj" fmla="val 78139"/>
            </a:avLst>
          </a:prstGeom>
          <a:solidFill>
            <a:srgbClr val="C3643D"/>
          </a:solidFill>
          <a:ln/>
        </p:spPr>
      </p:sp>
      <p:sp>
        <p:nvSpPr>
          <p:cNvPr id="11" name="Text 8"/>
          <p:cNvSpPr/>
          <p:nvPr/>
        </p:nvSpPr>
        <p:spPr>
          <a:xfrm>
            <a:off x="1142524" y="5307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42524" y="5797987"/>
            <a:ext cx="695039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89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17877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30" y="3017877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3017877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12" y="3017877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152" y="3017877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3073122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3581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4072295"/>
            <a:ext cx="36364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3684" y="3017877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025" y="3017877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366" y="3017877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1706" y="3017877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1047" y="3017877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023735" y="3073122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4713684" y="3581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4713684" y="4072295"/>
            <a:ext cx="36365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90" y="4866084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130" y="4866084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2471" y="4866084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11812" y="4866084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1152" y="4866084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3103840" y="4921329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793790" y="5430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793790" y="5920502"/>
            <a:ext cx="36364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5453"/>
            <a:ext cx="7446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14393"/>
            <a:ext cx="7556421" cy="2413754"/>
          </a:xfrm>
          <a:prstGeom prst="roundRect">
            <a:avLst>
              <a:gd name="adj" fmla="val 3947"/>
            </a:avLst>
          </a:prstGeom>
          <a:solidFill>
            <a:srgbClr val="64B8CE"/>
          </a:solidFill>
          <a:ln w="7620">
            <a:solidFill>
              <a:srgbClr val="4A9EB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048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539246"/>
            <a:ext cx="7087553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$65</a:t>
            </a:r>
            <a:endParaRPr lang="en-US" sz="6150" dirty="0"/>
          </a:p>
        </p:txBody>
      </p:sp>
      <p:sp>
        <p:nvSpPr>
          <p:cNvPr id="7" name="Text 4"/>
          <p:cNvSpPr/>
          <p:nvPr/>
        </p:nvSpPr>
        <p:spPr>
          <a:xfrm>
            <a:off x="6514624" y="3653552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454962"/>
            <a:ext cx="7556421" cy="2413754"/>
          </a:xfrm>
          <a:prstGeom prst="roundRect">
            <a:avLst>
              <a:gd name="adj" fmla="val 3947"/>
            </a:avLst>
          </a:prstGeom>
          <a:solidFill>
            <a:srgbClr val="64B8CE"/>
          </a:solidFill>
          <a:ln w="7620">
            <a:solidFill>
              <a:srgbClr val="4A9EB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4689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5179814"/>
            <a:ext cx="7087553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$58</a:t>
            </a:r>
            <a:endParaRPr lang="en-US" sz="6150" dirty="0"/>
          </a:p>
        </p:txBody>
      </p:sp>
      <p:sp>
        <p:nvSpPr>
          <p:cNvPr id="11" name="Text 8"/>
          <p:cNvSpPr/>
          <p:nvPr/>
        </p:nvSpPr>
        <p:spPr>
          <a:xfrm>
            <a:off x="6514624" y="6294120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7123867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69680" y="0"/>
            <a:ext cx="576072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54129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Subscription Impact</a:t>
            </a:r>
            <a:endParaRPr lang="en-US" sz="2900" dirty="0"/>
          </a:p>
        </p:txBody>
      </p:sp>
      <p:sp>
        <p:nvSpPr>
          <p:cNvPr id="6" name="Text 2"/>
          <p:cNvSpPr/>
          <p:nvPr/>
        </p:nvSpPr>
        <p:spPr>
          <a:xfrm>
            <a:off x="1729978" y="2294215"/>
            <a:ext cx="18133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25%</a:t>
            </a:r>
            <a:endParaRPr lang="en-US" sz="2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25" y="1372791"/>
            <a:ext cx="2211467" cy="22114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15333" y="376844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Higher Spend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93790" y="4087178"/>
            <a:ext cx="368605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 vs non-subscribers</a:t>
            </a:r>
            <a:endParaRPr lang="en-US" sz="1150" dirty="0"/>
          </a:p>
        </p:txBody>
      </p:sp>
      <p:sp>
        <p:nvSpPr>
          <p:cNvPr id="10" name="Text 5"/>
          <p:cNvSpPr/>
          <p:nvPr/>
        </p:nvSpPr>
        <p:spPr>
          <a:xfrm>
            <a:off x="5600343" y="2294215"/>
            <a:ext cx="18133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40%</a:t>
            </a:r>
            <a:endParaRPr lang="en-US" sz="29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389" y="1372791"/>
            <a:ext cx="2211467" cy="22114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85579" y="376844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Share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4664035" y="4087178"/>
            <a:ext cx="3686175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subscription customers</a:t>
            </a:r>
            <a:endParaRPr lang="en-US" sz="1150" dirty="0"/>
          </a:p>
        </p:txBody>
      </p:sp>
      <p:sp>
        <p:nvSpPr>
          <p:cNvPr id="14" name="Text 8"/>
          <p:cNvSpPr/>
          <p:nvPr/>
        </p:nvSpPr>
        <p:spPr>
          <a:xfrm>
            <a:off x="3665101" y="5561290"/>
            <a:ext cx="18133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3/5</a:t>
            </a:r>
            <a:endParaRPr lang="en-US" sz="2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148" y="4639866"/>
            <a:ext cx="2211467" cy="221146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650456" y="703552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Loyalty Rate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2728913" y="7354253"/>
            <a:ext cx="368605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purchase frequency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895"/>
            <a:ext cx="6313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530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converting New to Returning, Returning to Loyal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010614"/>
            <a:ext cx="2152055" cy="12842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61199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3237428"/>
            <a:ext cx="2783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57217" y="3727847"/>
            <a:ext cx="278391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077" y="4307919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95CCDA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351496"/>
            <a:ext cx="4304109" cy="12842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94892" y="479429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2359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33304" y="5068729"/>
            <a:ext cx="235946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63164" y="5648801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95CCDA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692378"/>
            <a:ext cx="6456164" cy="128420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94773" y="613517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7509272" y="5919192"/>
            <a:ext cx="2283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09272" y="6409611"/>
            <a:ext cx="22837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50% - First-time buyers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2025-12-03T03:21:55Z</dcterms:created>
  <dcterms:modified xsi:type="dcterms:W3CDTF">2025-12-03T03:21:55Z</dcterms:modified>
</cp:coreProperties>
</file>